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377" r:id="rId2"/>
    <p:sldId id="257" r:id="rId3"/>
    <p:sldId id="517" r:id="rId4"/>
    <p:sldId id="518" r:id="rId5"/>
    <p:sldId id="509" r:id="rId6"/>
    <p:sldId id="521" r:id="rId7"/>
    <p:sldId id="522" r:id="rId8"/>
    <p:sldId id="528" r:id="rId9"/>
    <p:sldId id="523" r:id="rId10"/>
    <p:sldId id="524" r:id="rId11"/>
    <p:sldId id="525" r:id="rId12"/>
    <p:sldId id="526" r:id="rId13"/>
    <p:sldId id="527" r:id="rId14"/>
    <p:sldId id="510" r:id="rId15"/>
    <p:sldId id="529" r:id="rId16"/>
    <p:sldId id="535" r:id="rId17"/>
    <p:sldId id="536" r:id="rId18"/>
    <p:sldId id="538" r:id="rId19"/>
    <p:sldId id="539" r:id="rId20"/>
    <p:sldId id="540" r:id="rId21"/>
    <p:sldId id="541" r:id="rId22"/>
    <p:sldId id="511" r:id="rId23"/>
    <p:sldId id="542" r:id="rId24"/>
    <p:sldId id="543" r:id="rId25"/>
    <p:sldId id="544" r:id="rId26"/>
    <p:sldId id="545" r:id="rId27"/>
    <p:sldId id="546" r:id="rId28"/>
    <p:sldId id="547" r:id="rId29"/>
    <p:sldId id="548" r:id="rId30"/>
    <p:sldId id="512" r:id="rId31"/>
    <p:sldId id="551" r:id="rId32"/>
    <p:sldId id="550" r:id="rId33"/>
    <p:sldId id="554" r:id="rId34"/>
    <p:sldId id="555" r:id="rId35"/>
    <p:sldId id="513" r:id="rId36"/>
    <p:sldId id="556" r:id="rId37"/>
    <p:sldId id="557" r:id="rId38"/>
    <p:sldId id="552" r:id="rId39"/>
    <p:sldId id="553" r:id="rId40"/>
    <p:sldId id="558" r:id="rId41"/>
    <p:sldId id="514" r:id="rId42"/>
    <p:sldId id="560" r:id="rId43"/>
    <p:sldId id="559" r:id="rId44"/>
    <p:sldId id="561" r:id="rId45"/>
    <p:sldId id="519" r:id="rId46"/>
    <p:sldId id="562" r:id="rId47"/>
    <p:sldId id="563" r:id="rId48"/>
    <p:sldId id="564" r:id="rId49"/>
    <p:sldId id="565" r:id="rId50"/>
    <p:sldId id="566" r:id="rId51"/>
    <p:sldId id="567" r:id="rId52"/>
    <p:sldId id="568" r:id="rId53"/>
    <p:sldId id="572" r:id="rId54"/>
    <p:sldId id="573" r:id="rId55"/>
    <p:sldId id="574" r:id="rId56"/>
    <p:sldId id="575" r:id="rId57"/>
    <p:sldId id="576" r:id="rId58"/>
    <p:sldId id="577" r:id="rId59"/>
    <p:sldId id="579" r:id="rId60"/>
    <p:sldId id="580" r:id="rId61"/>
    <p:sldId id="578" r:id="rId62"/>
    <p:sldId id="581" r:id="rId63"/>
    <p:sldId id="582" r:id="rId64"/>
    <p:sldId id="583" r:id="rId65"/>
    <p:sldId id="584" r:id="rId66"/>
    <p:sldId id="346" r:id="rId67"/>
    <p:sldId id="267" r:id="rId68"/>
    <p:sldId id="570" r:id="rId69"/>
    <p:sldId id="571" r:id="rId70"/>
    <p:sldId id="266" r:id="rId71"/>
    <p:sldId id="569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17"/>
            <p14:sldId id="518"/>
          </p14:sldIdLst>
        </p14:section>
        <p14:section name="IV.1. Sigmoid and Logistic functions" id="{C28C8DEB-BB65-418D-979E-1C35425FCB2C}">
          <p14:sldIdLst>
            <p14:sldId id="509"/>
            <p14:sldId id="521"/>
            <p14:sldId id="522"/>
            <p14:sldId id="528"/>
            <p14:sldId id="523"/>
            <p14:sldId id="524"/>
            <p14:sldId id="525"/>
            <p14:sldId id="526"/>
          </p14:sldIdLst>
        </p14:section>
        <p14:section name="IV.2. Logistic Regression" id="{2B25E2FA-6742-4A72-B36E-97E5BF8A885F}">
          <p14:sldIdLst>
            <p14:sldId id="527"/>
            <p14:sldId id="510"/>
            <p14:sldId id="529"/>
            <p14:sldId id="535"/>
            <p14:sldId id="536"/>
            <p14:sldId id="538"/>
            <p14:sldId id="539"/>
            <p14:sldId id="540"/>
            <p14:sldId id="541"/>
          </p14:sldIdLst>
        </p14:section>
        <p14:section name="IV.3. Training a Logistic Regressor" id="{3925A304-2A90-43AD-9523-DA16BE497C61}">
          <p14:sldIdLst>
            <p14:sldId id="511"/>
            <p14:sldId id="542"/>
            <p14:sldId id="543"/>
            <p14:sldId id="544"/>
            <p14:sldId id="545"/>
            <p14:sldId id="546"/>
            <p14:sldId id="547"/>
            <p14:sldId id="548"/>
          </p14:sldIdLst>
        </p14:section>
        <p14:section name="V.1. The Biology behind Neural Networks" id="{0EC07344-8188-493C-8E52-3B724C703EC0}">
          <p14:sldIdLst>
            <p14:sldId id="512"/>
            <p14:sldId id="551"/>
            <p14:sldId id="550"/>
          </p14:sldIdLst>
        </p14:section>
        <p14:section name="V.2. The Shallow Neural Network model" id="{994CC544-F821-4479-A4B3-218B00ECE70C}">
          <p14:sldIdLst>
            <p14:sldId id="554"/>
            <p14:sldId id="555"/>
            <p14:sldId id="513"/>
            <p14:sldId id="556"/>
            <p14:sldId id="557"/>
          </p14:sldIdLst>
        </p14:section>
        <p14:section name="V.3. Forward pass on a Shallow Neural Network" id="{E249CDA2-B965-451F-AC9F-BDB85B17607A}">
          <p14:sldIdLst>
            <p14:sldId id="552"/>
            <p14:sldId id="553"/>
            <p14:sldId id="558"/>
            <p14:sldId id="514"/>
            <p14:sldId id="560"/>
            <p14:sldId id="559"/>
            <p14:sldId id="561"/>
            <p14:sldId id="519"/>
            <p14:sldId id="562"/>
            <p14:sldId id="563"/>
            <p14:sldId id="564"/>
            <p14:sldId id="565"/>
            <p14:sldId id="566"/>
          </p14:sldIdLst>
        </p14:section>
        <p14:section name="V.4. Backpropagation on a Shallow Neural Network" id="{767C72FE-9793-4950-A8EF-333B130F54DF}">
          <p14:sldIdLst>
            <p14:sldId id="567"/>
            <p14:sldId id="568"/>
            <p14:sldId id="572"/>
            <p14:sldId id="573"/>
            <p14:sldId id="574"/>
            <p14:sldId id="575"/>
            <p14:sldId id="576"/>
          </p14:sldIdLst>
        </p14:section>
        <p14:section name="V.5. Backward pass on a Shallow Neural Network" id="{0DEBBF87-D858-40D9-99AA-C02192679BFC}">
          <p14:sldIdLst>
            <p14:sldId id="577"/>
            <p14:sldId id="579"/>
            <p14:sldId id="580"/>
          </p14:sldIdLst>
        </p14:section>
        <p14:section name="V.6. Trainer functions for Shallow Neural Networks" id="{26AC733F-0193-4315-8799-E8B388D8A1D0}">
          <p14:sldIdLst>
            <p14:sldId id="578"/>
            <p14:sldId id="581"/>
            <p14:sldId id="582"/>
            <p14:sldId id="583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571"/>
            <p14:sldId id="266"/>
            <p14:sldId id="5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74F24-0842-4510-AB61-4E12E986D5CF}" v="4770" dt="2023-01-25T07:50:41.0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5EAEA169-6596-4170-9A0D-668AAE200DDD}"/>
    <pc:docChg chg="undo custSel addSld delSld modSld addSection delSection modSection">
      <pc:chgData name="Matthieu De Mari" userId="dfb708c9-d8dc-439f-9a3b-c772bf4a311c" providerId="ADAL" clId="{5EAEA169-6596-4170-9A0D-668AAE200DDD}" dt="2023-01-25T08:06:06.286" v="16" actId="47"/>
      <pc:docMkLst>
        <pc:docMk/>
      </pc:docMkLst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442501962" sldId="25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38565690" sldId="264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5EAEA169-6596-4170-9A0D-668AAE200DDD}" dt="2023-01-25T08:05:31.111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5EAEA169-6596-4170-9A0D-668AAE200DDD}" dt="2023-01-25T08:05:31.111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5EAEA169-6596-4170-9A0D-668AAE200DDD}" dt="2023-01-25T08:05:38.690" v="5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5EAEA169-6596-4170-9A0D-668AAE200DDD}" dt="2023-01-25T08:05:40.175" v="6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5EAEA169-6596-4170-9A0D-668AAE200DDD}" dt="2023-01-25T08:05:41.029" v="7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5EAEA169-6596-4170-9A0D-668AAE200DDD}" dt="2023-01-25T08:05:43.323" v="8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5EAEA169-6596-4170-9A0D-668AAE200DDD}" dt="2023-01-25T08:05:47.819" v="10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5EAEA169-6596-4170-9A0D-668AAE200DDD}" dt="2023-01-25T08:05:51.317" v="12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5EAEA169-6596-4170-9A0D-668AAE200DDD}" dt="2023-01-25T08:05:52.539" v="13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495317520" sldId="50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5EAEA169-6596-4170-9A0D-668AAE200DDD}" dt="2023-01-25T08:05:32.623" v="2" actId="47"/>
        <pc:sldMkLst>
          <pc:docMk/>
          <pc:sldMk cId="105170546" sldId="516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1464669599" sldId="517"/>
        </pc:sldMkLst>
      </pc:sldChg>
      <pc:sldChg chg="add del">
        <pc:chgData name="Matthieu De Mari" userId="dfb708c9-d8dc-439f-9a3b-c772bf4a311c" providerId="ADAL" clId="{5EAEA169-6596-4170-9A0D-668AAE200DDD}" dt="2023-01-25T08:05:35.281" v="4" actId="47"/>
        <pc:sldMkLst>
          <pc:docMk/>
          <pc:sldMk cId="3190584464" sldId="518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584692631" sldId="521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54516330" sldId="522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2978828430" sldId="523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4292607168" sldId="524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319067538" sldId="525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1164017902" sldId="526"/>
        </pc:sldMkLst>
      </pc:sldChg>
      <pc:sldChg chg="add del">
        <pc:chgData name="Matthieu De Mari" userId="dfb708c9-d8dc-439f-9a3b-c772bf4a311c" providerId="ADAL" clId="{5EAEA169-6596-4170-9A0D-668AAE200DDD}" dt="2023-01-25T08:06:06.286" v="16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5EAEA169-6596-4170-9A0D-668AAE200DDD}" dt="2023-01-25T08:05:46.174" v="9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5EAEA169-6596-4170-9A0D-668AAE200DDD}" dt="2023-01-25T08:05:50.018" v="11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5EAEA169-6596-4170-9A0D-668AAE200DDD}" dt="2023-01-25T08:05:54.321" v="14" actId="47"/>
        <pc:sldMkLst>
          <pc:docMk/>
          <pc:sldMk cId="3852147676" sldId="549"/>
        </pc:sldMkLst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cikit-learn.org/stable/modules/generated/sklearn.metrics.confusion_matrix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cikit-learn.org/stable/modules/generated/sklearn.metrics.classification_report.html#sklearn.metrics.classification_report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323533a0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.uk/citations?user=JicYPdAAAAAJ&amp;hl=en" TargetMode="External"/><Relationship Id="rId2" Type="http://schemas.openxmlformats.org/officeDocument/2006/relationships/hyperlink" Target="https://www.cs.toronto.edu/~hint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2011/03/19/health/19rumelhart.html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mit.edu/2022/neural-networks-brain-function-1102" TargetMode="External"/><Relationship Id="rId2" Type="http://schemas.openxmlformats.org/officeDocument/2006/relationships/hyperlink" Target="https://www.quantamagazine.org/artificial-neural-nets-finally-yield-clues-to-how-brains-learn-20210218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W1-S3 Introduction and Machine Learning Reminders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2607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them, try it out?).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067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addition, the following properties hold (some of them require using </a:t>
                </a:r>
                <a:r>
                  <a:rPr lang="en-GB" dirty="0" err="1"/>
                  <a:t>L'Hospital</a:t>
                </a:r>
                <a:r>
                  <a:rPr lang="en-GB" dirty="0"/>
                  <a:t> rule to prove them).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b="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𝑙𝑛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⁡(1−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B6ECADF-0069-4F17-45C7-E8B70909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598" y="0"/>
            <a:ext cx="103148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017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675BF-18E0-B2E0-1950-BC4CC149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Mock dataset generation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6, we will prepare a dataset for a </a:t>
                </a:r>
                <a:r>
                  <a:rPr lang="en-GB" b="1" dirty="0"/>
                  <a:t>single-variable binary classification.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inputs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, will consist of chest sizes for male between 94cm and 114cm, randomly generated.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outputs</a:t>
                </a:r>
                <a:r>
                  <a:rPr lang="en-GB" dirty="0"/>
                  <a:t>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, will consists of </a:t>
                </a:r>
                <a:r>
                  <a:rPr lang="en-GB" b="1" dirty="0"/>
                  <a:t>two</a:t>
                </a:r>
                <a:r>
                  <a:rPr lang="en-GB" dirty="0"/>
                  <a:t> </a:t>
                </a:r>
                <a:r>
                  <a:rPr lang="en-GB" b="1" dirty="0"/>
                  <a:t>classes</a:t>
                </a:r>
                <a:r>
                  <a:rPr lang="en-GB" dirty="0"/>
                  <a:t>, corresponding to the shirt size to use, with two possible values:</a:t>
                </a:r>
              </a:p>
              <a:p>
                <a:pPr lvl="1"/>
                <a:r>
                  <a:rPr lang="en-GB" dirty="0"/>
                  <a:t>M (class with value 0, if chest size is below 104 cm) size</a:t>
                </a:r>
              </a:p>
              <a:p>
                <a:pPr lvl="1"/>
                <a:r>
                  <a:rPr lang="en-GB" dirty="0"/>
                  <a:t>and L size (class with value 1, if chest size is above 104 cm).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1F51DE3-B943-E325-81E1-3500067990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436360" cy="5032375"/>
              </a:xfrm>
              <a:blipFill>
                <a:blip r:embed="rId2"/>
                <a:stretch>
                  <a:fillRect l="-1991" t="-1937" r="-18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62D9BE8-32F5-DE08-00E2-03EC767B82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596"/>
          <a:stretch/>
        </p:blipFill>
        <p:spPr>
          <a:xfrm>
            <a:off x="8042301" y="613091"/>
            <a:ext cx="4017619" cy="609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04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518E48-BC81-EFDD-B44D-EDB8E1C2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667" y="0"/>
            <a:ext cx="8915573" cy="68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27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2AB20D-0335-B6C3-3E8A-E1852D3E4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1" y="0"/>
            <a:ext cx="102053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Expert system provide a high level of performance and accuracy in solving problems or making decisions but these are difficult to design as they require human expertise.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37A199-484C-F8D7-4F43-7CDAD502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676" y="4740021"/>
            <a:ext cx="5879123" cy="14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8780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B43E8-C8C4-F8C3-1E75-4519A4290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expert systems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3FAE8-6053-E8B4-7FB0-067642DE2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00B050"/>
                </a:solidFill>
              </a:rPr>
              <a:t>expert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system</a:t>
            </a:r>
            <a:r>
              <a:rPr lang="en-GB" dirty="0"/>
              <a:t> is a computer program that mimics the decision-making abilities of a human expert in a specific domain or field.</a:t>
            </a:r>
          </a:p>
          <a:p>
            <a:pPr marL="0" indent="0">
              <a:buNone/>
            </a:pPr>
            <a:r>
              <a:rPr lang="en-GB" dirty="0"/>
              <a:t>It uses knowledge represented in a symbolic form, such as rules or ontologies, to make inferences and decisions based on the data it receives.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324566-E487-2B5B-FECF-1378D31B116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case, we could define as expert system like so, but most of the time the datasets will not have a clear logic and you will have to rely on ML algorithms instead, basically “praying for the AI to figure out a logic that works”.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B96E18-05C3-8C71-06D4-804545AA8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419" y="4860565"/>
            <a:ext cx="5249008" cy="163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226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)&gt;0.5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 r="-102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Respectively,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1 −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therefore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0 (that is M size).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probability</a:t>
                </a:r>
                <a:r>
                  <a:rPr lang="en-GB" dirty="0"/>
                  <a:t> function is then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always has values between 0 and 1, thanks to the sigmoid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GB" dirty="0"/>
                  <a:t> we defined earlier. 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23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39441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4049E-BB7F-3F3A-0B12-078E7FBE8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Definition(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model assumes that the classes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every sample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are connected via the formula 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 + </m:t>
                                </m:r>
                                <m:r>
                                  <a:rPr lang="en-GB" b="0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GB" b="0" i="1" dirty="0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  <m:r>
                                  <a:rPr lang="en-GB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</a:rPr>
                                  <m:t>&gt;0.5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value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is often referred to as the </a:t>
                </a:r>
                <a:r>
                  <a:rPr lang="en-GB" b="1" dirty="0"/>
                  <a:t>probability</a:t>
                </a:r>
                <a:r>
                  <a:rPr lang="en-GB" dirty="0"/>
                  <a:t> of sample with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being of class 1 (that is L size).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D2DE9-7096-79A2-190F-2A03A0ED8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0" cy="5032375"/>
              </a:xfrm>
              <a:blipFill>
                <a:blip r:embed="rId2"/>
                <a:stretch>
                  <a:fillRect l="-2400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model has </a:t>
                </a:r>
                <a:r>
                  <a:rPr lang="en-GB" b="1" dirty="0"/>
                  <a:t>two trainable parameters</a:t>
                </a:r>
                <a:r>
                  <a:rPr lang="en-GB" dirty="0"/>
                  <a:t>,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and</a:t>
                </a:r>
                <a:r>
                  <a:rPr lang="en-GB" b="1" dirty="0"/>
                  <a:t>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GB" dirty="0"/>
                  <a:t>, to be decided like in the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In fact, we could see the logistic regression as the combination of linear regression and sigmoid together.</a:t>
                </a:r>
              </a:p>
              <a:p>
                <a:pPr marL="0" indent="0">
                  <a:buNone/>
                </a:pPr>
                <a:r>
                  <a:rPr lang="en-GB" dirty="0"/>
                  <a:t>In addition, note that the function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GB" dirty="0"/>
                  <a:t>is also often referred to as the </a:t>
                </a:r>
                <a:r>
                  <a:rPr lang="en-GB" b="1" dirty="0"/>
                  <a:t>logit</a:t>
                </a:r>
                <a:r>
                  <a:rPr lang="en-GB" dirty="0"/>
                  <a:t> function with value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493B871-8697-50CC-250A-24B808241DA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461369" y="1822448"/>
                <a:ext cx="5181600" cy="5032375"/>
              </a:xfrm>
              <a:blipFill>
                <a:blip r:embed="rId3"/>
                <a:stretch>
                  <a:fillRect l="-2471" t="-2061" r="-2353" b="-193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5763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polynomial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regularization</a:t>
            </a:r>
            <a:r>
              <a:rPr lang="en-GB" dirty="0"/>
              <a:t> and how to implement it in </a:t>
            </a:r>
            <a:r>
              <a:rPr lang="en-GB" b="1" dirty="0"/>
              <a:t>Ridge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E748C61-EF21-6D5A-66A2-9B706C1F6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44" y="2811231"/>
            <a:ext cx="11672833" cy="400378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A9FC289B-2D3B-1B18-DC78-0A0676C7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Linear Regression to Logistic Regression</a:t>
            </a:r>
            <a:endParaRPr lang="en-S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0E38244-EB1E-8A30-C5C5-0F231BA5F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implement the logistic regression below and try it out with some values a and b!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036385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999043-9779-AAD9-684A-3CF7B1C0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409153"/>
            <a:ext cx="9497750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2702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As before, in linear regression, we will have to </a:t>
                </a:r>
                <a:r>
                  <a:rPr lang="en-GB" b="1" dirty="0"/>
                  <a:t>train the model</a:t>
                </a:r>
                <a:r>
                  <a:rPr lang="en-GB" dirty="0"/>
                  <a:t>, i.e. choose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, that fit the dataset.</a:t>
                </a:r>
              </a:p>
              <a:p>
                <a:r>
                  <a:rPr lang="en-GB" dirty="0"/>
                  <a:t>While </a:t>
                </a:r>
                <a:r>
                  <a:rPr lang="en-GB" b="1" dirty="0"/>
                  <a:t>MSE</a:t>
                </a:r>
                <a:r>
                  <a:rPr lang="en-GB" dirty="0"/>
                  <a:t> seemed to work as a </a:t>
                </a: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to minimize for the </a:t>
                </a:r>
                <a:r>
                  <a:rPr lang="en-GB" b="1" dirty="0"/>
                  <a:t>linear</a:t>
                </a:r>
                <a:r>
                  <a:rPr lang="en-GB" dirty="0"/>
                  <a:t> </a:t>
                </a:r>
                <a:r>
                  <a:rPr lang="en-GB" b="1" dirty="0"/>
                  <a:t>regression</a:t>
                </a:r>
                <a:r>
                  <a:rPr lang="en-GB" dirty="0"/>
                  <a:t> model, it will simply not do here.</a:t>
                </a:r>
              </a:p>
              <a:p>
                <a:r>
                  <a:rPr lang="en-GB" dirty="0"/>
                  <a:t>We need something else.</a:t>
                </a:r>
              </a:p>
              <a:p>
                <a:endParaRPr lang="en-GB" dirty="0"/>
              </a:p>
              <a:p>
                <a:r>
                  <a:rPr lang="en-GB" dirty="0"/>
                  <a:t>In logistic regression, we </a:t>
                </a:r>
                <a:r>
                  <a:rPr lang="en-GB" b="1" dirty="0"/>
                  <a:t>minimize</a:t>
                </a:r>
                <a:r>
                  <a:rPr lang="en-GB" dirty="0"/>
                  <a:t> a function, called the </a:t>
                </a:r>
                <a:r>
                  <a:rPr lang="en-GB" b="1" dirty="0"/>
                  <a:t>log-likelihood</a:t>
                </a:r>
                <a:r>
                  <a:rPr lang="en-GB" dirty="0"/>
                  <a:t> function, instead (after it has been multiplied by -1).</a:t>
                </a:r>
              </a:p>
              <a:p>
                <a:r>
                  <a:rPr lang="en-GB" dirty="0"/>
                  <a:t>This function has to do with the two logistic functions we have introduced earlier.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0572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log-likelihood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func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a good function to use for our problem for the two reasons:</a:t>
                </a:r>
              </a:p>
              <a:p>
                <a:r>
                  <a:rPr lang="en-GB" dirty="0"/>
                  <a:t>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close to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both terms of the loss function, will have values close to 0. This follows from the properties we defined earlier for the logistic functions.</a:t>
                </a:r>
              </a:p>
              <a:p>
                <a:r>
                  <a:rPr lang="en-GB" dirty="0"/>
                  <a:t>On the opposite, the log-likelihood loss function will have a different behaviour when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and the ground truth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are different, producing larger non-zero negative values.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42EE8989-CA0E-9B9A-AB65-DD59B00F6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6751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C18A88A-7226-0CDD-4862-790F86975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log-likelihood function and loss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EE8989-CA0E-9B9A-AB65-DD59B00F6E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(using the </a:t>
            </a:r>
            <a:r>
              <a:rPr lang="en-GB" b="1" dirty="0">
                <a:solidFill>
                  <a:srgbClr val="00B050"/>
                </a:solidFill>
              </a:rPr>
              <a:t>log-likelihood</a:t>
            </a:r>
            <a:r>
              <a:rPr lang="en-GB" b="1" dirty="0"/>
              <a:t> function as a loss):</a:t>
            </a:r>
          </a:p>
          <a:p>
            <a:pPr marL="0" indent="0">
              <a:buNone/>
            </a:pPr>
            <a:r>
              <a:rPr lang="en-GB" dirty="0"/>
              <a:t>This log-likelihood loss function is therefore a good choice of a performance metric to measure the performance of our models.</a:t>
            </a:r>
          </a:p>
          <a:p>
            <a:pPr marL="0" indent="0">
              <a:buNone/>
            </a:pPr>
            <a:r>
              <a:rPr lang="en-GB" dirty="0"/>
              <a:t>Indeed, </a:t>
            </a:r>
            <a:r>
              <a:rPr lang="en-GB" b="1" dirty="0"/>
              <a:t>maximizing</a:t>
            </a:r>
            <a:r>
              <a:rPr lang="en-GB" dirty="0"/>
              <a:t> </a:t>
            </a:r>
            <a:r>
              <a:rPr lang="en-GB" b="1" dirty="0"/>
              <a:t>this log-likelihood </a:t>
            </a:r>
            <a:r>
              <a:rPr lang="en-GB" dirty="0"/>
              <a:t>loss function would be equivalent to finding the best choice of parameters 𝑎 and 𝑏, and therefore the best fit.</a:t>
            </a:r>
          </a:p>
          <a:p>
            <a:pPr marL="0" indent="0">
              <a:buNone/>
            </a:pPr>
            <a:r>
              <a:rPr lang="en-GB" dirty="0"/>
              <a:t>In practice however, we </a:t>
            </a:r>
            <a:r>
              <a:rPr lang="en-GB" b="1" dirty="0"/>
              <a:t>prefer to minimize loss functions</a:t>
            </a:r>
            <a:r>
              <a:rPr lang="en-GB" dirty="0"/>
              <a:t>. This requires a simple adjustment, simply </a:t>
            </a:r>
            <a:r>
              <a:rPr lang="en-GB" b="1" dirty="0"/>
              <a:t>multiplying the loss function by -1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/>
              <p:nvPr/>
            </p:nvSpPr>
            <p:spPr>
              <a:xfrm>
                <a:off x="54708" y="5744308"/>
                <a:ext cx="12035692" cy="1482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sz="2800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sz="28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num>
                                    <m:den>
                                      <m: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GB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2800">
                                              <a:latin typeface="Cambria Math" panose="02040503050406030204" pitchFamily="18" charset="0"/>
                                            </a:rPr>
                                            <m:t>ln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+</m:t>
                                                  </m:r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GB" sz="2800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func>
                                            <m:funcPr>
                                              <m:ctrlPr>
                                                <a:rPr lang="en-GB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GB" sz="2800">
                                                  <a:latin typeface="Cambria Math" panose="02040503050406030204" pitchFamily="18" charset="0"/>
                                                </a:rPr>
                                                <m:t>ln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1−</m:t>
                                                  </m:r>
                                                  <m:r>
                                                    <a:rPr lang="en-GB" sz="28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  <m:d>
                                                    <m:dPr>
                                                      <m:ctrlP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𝑎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GB" sz="2800" i="1"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+</m:t>
                                                      </m:r>
                                                      <m:r>
                                                        <a:rPr lang="en-GB" sz="28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𝑏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fun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sz="2800" dirty="0"/>
              </a:p>
              <a:p>
                <a:endParaRPr lang="en-SG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4F8D1B4-84A2-EB1C-2C55-F7449236C7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08" y="5744308"/>
                <a:ext cx="12035692" cy="1482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26133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the log-likelihood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can simply implement the log likelihood loss as shown below.</a:t>
            </a:r>
          </a:p>
          <a:p>
            <a:r>
              <a:rPr lang="en-GB" dirty="0"/>
              <a:t>We could look for the normal equation for logistic regression, but this simply will not work.</a:t>
            </a:r>
          </a:p>
          <a:p>
            <a:r>
              <a:rPr lang="en-GB" dirty="0"/>
              <a:t>Indeed, it is simply impossible to solve the logistic regression problem analytically.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09DCBE-4611-3296-32F0-6F2A520A1A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83"/>
          <a:stretch/>
        </p:blipFill>
        <p:spPr>
          <a:xfrm>
            <a:off x="1212978" y="4427507"/>
            <a:ext cx="9277765" cy="13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4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9C4AB-5DF6-3A7B-07A9-872B867AD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logistic regressor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B34B5-B323-85AD-87E7-A164C8773E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274976" cy="4845763"/>
          </a:xfrm>
        </p:spPr>
        <p:txBody>
          <a:bodyPr/>
          <a:lstStyle/>
          <a:p>
            <a:r>
              <a:rPr lang="en-GB" b="1" dirty="0"/>
              <a:t>Instead, it is often preferable to rely on heuristics, such as the gradient descent method, or the Newton method.</a:t>
            </a:r>
          </a:p>
          <a:p>
            <a:r>
              <a:rPr lang="en-GB" dirty="0"/>
              <a:t>Typically, this is what the </a:t>
            </a:r>
            <a:r>
              <a:rPr lang="en-GB" b="1" dirty="0" err="1"/>
              <a:t>LogisticRegression</a:t>
            </a:r>
            <a:r>
              <a:rPr lang="en-GB" b="1" dirty="0"/>
              <a:t>()</a:t>
            </a:r>
            <a:r>
              <a:rPr lang="en-GB" dirty="0"/>
              <a:t> object in </a:t>
            </a:r>
            <a:r>
              <a:rPr lang="en-GB" dirty="0" err="1"/>
              <a:t>sklearn</a:t>
            </a:r>
            <a:r>
              <a:rPr lang="en-GB" dirty="0"/>
              <a:t> uses for training!</a:t>
            </a:r>
          </a:p>
          <a:p>
            <a:r>
              <a:rPr lang="en-GB" dirty="0"/>
              <a:t>(Not covered but feel free to try it out?)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0534C-1E5C-2536-7C44-58222FFEA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37" y="1764772"/>
            <a:ext cx="6778957" cy="447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2019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2353DDF-5C29-0AA5-21F9-C5F60A7B8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993" y="313890"/>
            <a:ext cx="9412013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776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When attempting to evaluation a classification model, it is often a good idea to first display a confusion matrix for the predicted values of the dataset samples.</a:t>
            </a:r>
          </a:p>
          <a:p>
            <a:r>
              <a:rPr lang="en-GB" dirty="0"/>
              <a:t>We can simply calculate it by using the </a:t>
            </a:r>
            <a:r>
              <a:rPr lang="en-GB" dirty="0" err="1"/>
              <a:t>confusion_matrix</a:t>
            </a:r>
            <a:r>
              <a:rPr lang="en-GB" dirty="0"/>
              <a:t>() function from </a:t>
            </a:r>
            <a:r>
              <a:rPr lang="en-GB" dirty="0" err="1"/>
              <a:t>sklearn</a:t>
            </a:r>
            <a:r>
              <a:rPr lang="en-GB" dirty="0"/>
              <a:t>. The non-diagonal elements have zero values, which is the sign that our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https://scikit-learn.org/stable/modules/generated/sklearn.metrics.confusion_matrix.html</a:t>
            </a:r>
            <a:r>
              <a:rPr lang="en-GB" dirty="0"/>
              <a:t>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530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AE986A-9798-E710-5642-7AB3AAD1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Evaluating the logistic regression model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D08CC2-D8C0-4AB8-597E-6A99C46C8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We can also ask for a classification report for the </a:t>
            </a:r>
            <a:r>
              <a:rPr lang="en-GB"/>
              <a:t>model.</a:t>
            </a:r>
          </a:p>
          <a:p>
            <a:r>
              <a:rPr lang="en-GB"/>
              <a:t>This </a:t>
            </a:r>
            <a:r>
              <a:rPr lang="en-GB" dirty="0"/>
              <a:t>shows the precision, recall and F1 scores for each class, as well as the overall accuracy of the model.</a:t>
            </a:r>
          </a:p>
          <a:p>
            <a:r>
              <a:rPr lang="en-GB" dirty="0"/>
              <a:t>For each one of these metrics, the best value is 1.0, and our model exhibits it, suggesting again that the model classifies perfectly.</a:t>
            </a:r>
          </a:p>
          <a:p>
            <a:r>
              <a:rPr lang="en-GB" dirty="0"/>
              <a:t>Learn more, here: </a:t>
            </a:r>
            <a:r>
              <a:rPr lang="en-GB" dirty="0">
                <a:hlinkClick r:id="rId2"/>
              </a:rPr>
              <a:t>https://scikit-learn.org/stable/modules/generated/sklearn.metrics.classification_report.html#sklearn.metrics.classification_report</a:t>
            </a:r>
            <a:r>
              <a:rPr lang="en-GB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A64EEF-680D-D1CF-445C-11D191CCC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04" y="1900023"/>
            <a:ext cx="5391728" cy="375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14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overfitting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underfitting</a:t>
            </a:r>
            <a:r>
              <a:rPr lang="en-US" dirty="0"/>
              <a:t> and why is it bad?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</a:t>
            </a:r>
            <a:r>
              <a:rPr lang="en-US" b="1" dirty="0"/>
              <a:t>generalization</a:t>
            </a:r>
            <a:r>
              <a:rPr lang="en-US" dirty="0"/>
              <a:t> and how to evaluate it?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train-test</a:t>
            </a:r>
            <a:r>
              <a:rPr lang="en-US" dirty="0"/>
              <a:t> </a:t>
            </a:r>
            <a:r>
              <a:rPr lang="en-US" b="1" dirty="0"/>
              <a:t>split</a:t>
            </a:r>
            <a:r>
              <a:rPr lang="en-US" dirty="0"/>
              <a:t> and why is it related to </a:t>
            </a:r>
            <a:r>
              <a:rPr lang="en-US" b="1" dirty="0"/>
              <a:t>generalization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What is a </a:t>
            </a:r>
            <a:r>
              <a:rPr lang="en-US" b="1" dirty="0"/>
              <a:t>sigmoid</a:t>
            </a:r>
            <a:r>
              <a:rPr lang="en-US" dirty="0"/>
              <a:t> function? What is a </a:t>
            </a:r>
            <a:r>
              <a:rPr lang="en-US" b="1" dirty="0"/>
              <a:t>logistic</a:t>
            </a:r>
            <a:r>
              <a:rPr lang="en-US" dirty="0"/>
              <a:t> function?</a:t>
            </a:r>
          </a:p>
          <a:p>
            <a:pPr marL="514350" indent="-514350">
              <a:buFont typeface="+mj-lt"/>
              <a:buAutoNum type="arabicPeriod" startAt="8"/>
            </a:pPr>
            <a:r>
              <a:rPr lang="en-US" dirty="0"/>
              <a:t>How to perform </a:t>
            </a:r>
            <a:r>
              <a:rPr lang="en-US" b="1" dirty="0"/>
              <a:t>binary</a:t>
            </a:r>
            <a:r>
              <a:rPr lang="en-US" dirty="0"/>
              <a:t> </a:t>
            </a:r>
            <a:r>
              <a:rPr lang="en-US" b="1" dirty="0"/>
              <a:t>classification</a:t>
            </a:r>
            <a:r>
              <a:rPr lang="en-US" dirty="0"/>
              <a:t> using a </a:t>
            </a:r>
            <a:r>
              <a:rPr lang="en-US" b="1" dirty="0"/>
              <a:t>logistic</a:t>
            </a:r>
            <a:r>
              <a:rPr lang="en-US" dirty="0"/>
              <a:t> </a:t>
            </a:r>
            <a:r>
              <a:rPr lang="en-US" b="1" dirty="0"/>
              <a:t>regressor</a:t>
            </a:r>
            <a:r>
              <a:rPr lang="en-US" dirty="0"/>
              <a:t> and how is it related to linear regression?</a:t>
            </a:r>
          </a:p>
          <a:p>
            <a:pPr marL="514350" indent="-514350">
              <a:buFont typeface="+mj-lt"/>
              <a:buAutoNum type="arabicPeriod" startAt="8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466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Question: are neurons in Neural Networks really close to the actual human brain?</a:t>
            </a:r>
          </a:p>
          <a:p>
            <a:r>
              <a:rPr lang="en-GB" dirty="0"/>
              <a:t>Neural networks are inspired by the neural structure and processes of the human brain.</a:t>
            </a:r>
          </a:p>
          <a:p>
            <a:r>
              <a:rPr lang="en-GB" dirty="0"/>
              <a:t>Neural networks are comprised of interconnected nodes, which are called neurons.</a:t>
            </a:r>
          </a:p>
          <a:p>
            <a:r>
              <a:rPr lang="en-GB" dirty="0"/>
              <a:t>Neural networks are related to biology in that they are </a:t>
            </a:r>
            <a:r>
              <a:rPr lang="en-GB" dirty="0" err="1"/>
              <a:t>modeled</a:t>
            </a:r>
            <a:r>
              <a:rPr lang="en-GB" dirty="0"/>
              <a:t> after biological neural systems.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21F6C6EF-3635-93EE-6947-B3992FB0D9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BD510A18-3A4B-2AAC-009E-B9FCEA9C0E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965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/>
          </a:bodyPr>
          <a:lstStyle/>
          <a:p>
            <a:r>
              <a:rPr lang="en-GB" dirty="0"/>
              <a:t>The neurons in a neural network are similar to the neurons in the brain in that they are connected to each other and can send and receive signals.</a:t>
            </a:r>
          </a:p>
          <a:p>
            <a:r>
              <a:rPr lang="en-GB" dirty="0"/>
              <a:t>Furthermore, the training process of a neural network is analogous to the learning process of a biological neural network.</a:t>
            </a:r>
          </a:p>
          <a:p>
            <a:r>
              <a:rPr lang="en-GB" dirty="0"/>
              <a:t>The neurons are adjusted and adapted in order to learn, just as neurons in the brain are modified in order to learn new information. 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48FADE3F-C1E0-D824-995E-8F4ECE27F0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779C4BB9-E4D3-29A9-77AA-04412F9DF7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22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2D52-2944-1FD9-BF9E-4E28F0ED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bit of biology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73FE9-2456-3189-E04A-C10B8A15B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93862" cy="5032375"/>
          </a:xfrm>
        </p:spPr>
        <p:txBody>
          <a:bodyPr>
            <a:normAutofit/>
          </a:bodyPr>
          <a:lstStyle/>
          <a:p>
            <a:r>
              <a:rPr lang="en-GB" dirty="0"/>
              <a:t>Research has also shown that artificial neural networks can be used to solve some of the same types of problems that biological neural networks can solve.</a:t>
            </a:r>
          </a:p>
          <a:p>
            <a:r>
              <a:rPr lang="en-GB" dirty="0"/>
              <a:t>For example, neural networks can be used to identify objects in images, just as biological neural networks can.</a:t>
            </a:r>
          </a:p>
          <a:p>
            <a:r>
              <a:rPr lang="en-GB" dirty="0"/>
              <a:t>Ongoing argument: see </a:t>
            </a:r>
            <a:r>
              <a:rPr lang="en-US" dirty="0"/>
              <a:t>[Quanta2021] and [MITNews2022].</a:t>
            </a:r>
            <a:endParaRPr lang="en-SG" dirty="0"/>
          </a:p>
          <a:p>
            <a:endParaRPr lang="en-GB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54E702B-BF14-C8FA-F2F2-2D8FB364B6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443665" y="111967"/>
            <a:ext cx="3984780" cy="3921482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C25391-7442-1C3D-FAD0-3B793A66D9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86" t="14479" r="-740" b="12475"/>
          <a:stretch/>
        </p:blipFill>
        <p:spPr>
          <a:xfrm>
            <a:off x="7856375" y="3604630"/>
            <a:ext cx="3872203" cy="286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42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we will try to come up with a model capable of predicting the price of an apartment based on some of its features. </a:t>
                </a:r>
              </a:p>
              <a:p>
                <a:pPr marL="0" indent="0">
                  <a:buNone/>
                </a:pPr>
                <a:r>
                  <a:rPr lang="en-GB" dirty="0"/>
                  <a:t>The inputs will this time consist of two parameters: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surface</a:t>
                </a:r>
                <a:r>
                  <a:rPr lang="en-GB" dirty="0"/>
                  <a:t> of the apartment, in sqm, just like before,</a:t>
                </a:r>
              </a:p>
              <a:p>
                <a:r>
                  <a:rPr lang="en-GB" dirty="0"/>
                  <a:t>and the </a:t>
                </a:r>
                <a:r>
                  <a:rPr lang="en-GB" b="1" dirty="0"/>
                  <a:t>distance</a:t>
                </a:r>
                <a:r>
                  <a:rPr lang="en-GB" dirty="0"/>
                  <a:t> between the apartment and the closest MRT station in meters.</a:t>
                </a:r>
              </a:p>
              <a:p>
                <a:pPr marL="0" indent="0">
                  <a:buNone/>
                </a:pPr>
                <a:r>
                  <a:rPr lang="en-GB" dirty="0"/>
                  <a:t>We will generate a mock dataset by: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surfaces</a:t>
                </a:r>
                <a:r>
                  <a:rPr lang="en-GB" dirty="0"/>
                  <a:t> between 40 sqm and 200sqm,</a:t>
                </a:r>
              </a:p>
              <a:p>
                <a:r>
                  <a:rPr lang="en-GB" dirty="0"/>
                  <a:t>randomly drawing </a:t>
                </a:r>
                <a:r>
                  <a:rPr lang="en-GB" b="1" dirty="0"/>
                  <a:t>distances</a:t>
                </a:r>
                <a:r>
                  <a:rPr lang="en-GB" dirty="0"/>
                  <a:t> between 50 and 1000m,</a:t>
                </a:r>
              </a:p>
              <a:p>
                <a:r>
                  <a:rPr lang="en-GB" dirty="0"/>
                  <a:t>generate prices by assuming that the average price is simply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𝑎𝑣𝑔𝑝𝑟𝑖𝑐𝑒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100000 + 14373×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𝑠𝑢𝑟𝑓𝑎𝑐𝑒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1000 −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𝑑𝑖𝑠𝑡𝑎𝑛𝑐𝑒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× 1286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Finally, we will randomly apply a -/+ 10% variation on the average price to create some variance, and call that the output for a given sample.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5E89BBBC-7413-FCF8-8C61-B97FC92F32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300" r="-104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853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4E6CC-C09A-B5BA-453D-3EEF46FD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Starting with a mock dataset, again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C10C03-F7BD-49E2-BB80-89E354314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9" y="1756854"/>
            <a:ext cx="11752662" cy="426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117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D4DB04-EDFA-E40F-AD1C-A30D9488A94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9229FC-D397-9D8C-4B8E-7284C932F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326" y="0"/>
            <a:ext cx="6369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01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4CAA90-AC59-0D8D-3497-ACB3CFEC9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688" y="0"/>
            <a:ext cx="10428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31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F51795-C01A-E1C7-17B8-EBAC40684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71" y="885470"/>
            <a:ext cx="1134585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5522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174F8-F1BE-D6E5-016B-AE54399D1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Neuron</a:t>
            </a:r>
            <a:r>
              <a:rPr lang="en-GB" b="1" dirty="0"/>
              <a:t> in Neural Networks):</a:t>
            </a:r>
          </a:p>
          <a:p>
            <a:pPr marL="0" indent="0">
              <a:buNone/>
            </a:pPr>
            <a:r>
              <a:rPr lang="en-GB" dirty="0"/>
              <a:t>Each artificial neuron in a neural network is like a logistic regression model, which receives input, applies a transformation on that input, and produces an output.</a:t>
            </a:r>
          </a:p>
          <a:p>
            <a:pPr marL="0" indent="0">
              <a:buNone/>
            </a:pPr>
            <a:r>
              <a:rPr lang="en-GB" dirty="0"/>
              <a:t>And similar to the way that biological neurons are connected and communicate with each other, artificial neurons are connected to each other through a network of edges, which can be thought of as pathways for information to flow through the network.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448092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DB538-E653-9290-DBC4-63400A5BA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1AB337A-AF5F-1766-44E8-AEF18292E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298"/>
          <a:stretch/>
        </p:blipFill>
        <p:spPr>
          <a:xfrm>
            <a:off x="7900864" y="1807175"/>
            <a:ext cx="3984780" cy="3921482"/>
          </a:xfrm>
          <a:prstGeom prst="rect">
            <a:avLst/>
          </a:prstGeom>
        </p:spPr>
      </p:pic>
      <p:pic>
        <p:nvPicPr>
          <p:cNvPr id="7" name="Picture 6" descr="Diagram, engineering drawing&#10;&#10;Description automatically generated">
            <a:extLst>
              <a:ext uri="{FF2B5EF4-FFF2-40B4-BE49-F238E27FC236}">
                <a16:creationId xmlns:a16="http://schemas.microsoft.com/office/drawing/2014/main" id="{C689B1AC-FB19-CA13-8FCF-A38A964A7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20" y="2217739"/>
            <a:ext cx="6976033" cy="324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043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are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Networks</a:t>
            </a:r>
            <a:r>
              <a:rPr lang="en-US" dirty="0"/>
              <a:t> and how do they relate to the </a:t>
            </a:r>
            <a:r>
              <a:rPr lang="en-US" b="1" dirty="0"/>
              <a:t>biology</a:t>
            </a:r>
            <a:r>
              <a:rPr lang="en-US" dirty="0"/>
              <a:t> </a:t>
            </a:r>
            <a:r>
              <a:rPr lang="en-US" b="1" dirty="0"/>
              <a:t>of a</a:t>
            </a:r>
            <a:r>
              <a:rPr lang="en-US" dirty="0"/>
              <a:t> </a:t>
            </a:r>
            <a:r>
              <a:rPr lang="en-US" b="1" dirty="0"/>
              <a:t>human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a </a:t>
            </a:r>
            <a:r>
              <a:rPr lang="en-US" b="1" dirty="0"/>
              <a:t>Neuron</a:t>
            </a:r>
            <a:r>
              <a:rPr lang="en-US" dirty="0"/>
              <a:t> in a Neural Network and how does it relate to linear/logistic regression?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What is the </a:t>
            </a:r>
            <a:r>
              <a:rPr lang="en-US" b="1" dirty="0"/>
              <a:t>difference</a:t>
            </a:r>
            <a:r>
              <a:rPr lang="en-US" dirty="0"/>
              <a:t> between a </a:t>
            </a:r>
            <a:r>
              <a:rPr lang="en-US" b="1" dirty="0"/>
              <a:t>shallow</a:t>
            </a:r>
            <a:r>
              <a:rPr lang="en-US" dirty="0"/>
              <a:t> and a </a:t>
            </a:r>
            <a:r>
              <a:rPr lang="en-US" b="1" dirty="0"/>
              <a:t>deep neural network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</a:t>
            </a:r>
            <a:r>
              <a:rPr lang="en-US" b="1" dirty="0"/>
              <a:t>a</a:t>
            </a:r>
            <a:r>
              <a:rPr lang="en-US" dirty="0"/>
              <a:t> </a:t>
            </a:r>
            <a:r>
              <a:rPr lang="en-US" b="1" dirty="0"/>
              <a:t>shallow</a:t>
            </a:r>
            <a:r>
              <a:rPr lang="en-US" dirty="0"/>
              <a:t> </a:t>
            </a:r>
            <a:r>
              <a:rPr lang="en-US" b="1" dirty="0"/>
              <a:t>Neural</a:t>
            </a:r>
            <a:r>
              <a:rPr lang="en-US" dirty="0"/>
              <a:t> </a:t>
            </a:r>
            <a:r>
              <a:rPr lang="en-US" b="1" dirty="0"/>
              <a:t>Network</a:t>
            </a:r>
            <a:r>
              <a:rPr lang="en-US" dirty="0"/>
              <a:t> manually and define a </a:t>
            </a:r>
            <a:r>
              <a:rPr lang="en-US" b="1" dirty="0"/>
              <a:t>forward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method for it?</a:t>
            </a:r>
          </a:p>
          <a:p>
            <a:pPr marL="514350" indent="-514350">
              <a:buFont typeface="+mj-lt"/>
              <a:buAutoNum type="arabicPeriod" startAt="14"/>
            </a:pPr>
            <a:r>
              <a:rPr lang="en-US" dirty="0"/>
              <a:t>How to </a:t>
            </a:r>
            <a:r>
              <a:rPr lang="en-US" b="1" dirty="0"/>
              <a:t>train</a:t>
            </a:r>
            <a:r>
              <a:rPr lang="en-US" dirty="0"/>
              <a:t> </a:t>
            </a:r>
            <a:r>
              <a:rPr lang="en-US" b="1" dirty="0"/>
              <a:t>a shallow Neural Network </a:t>
            </a:r>
            <a:r>
              <a:rPr lang="en-US" dirty="0"/>
              <a:t>using </a:t>
            </a:r>
            <a:r>
              <a:rPr lang="en-US" b="1" dirty="0"/>
              <a:t>backpropagation</a:t>
            </a:r>
            <a:r>
              <a:rPr lang="en-US" dirty="0"/>
              <a:t>? How to define </a:t>
            </a:r>
            <a:r>
              <a:rPr lang="en-US" b="1" dirty="0"/>
              <a:t>backward</a:t>
            </a:r>
            <a:r>
              <a:rPr lang="en-US" dirty="0"/>
              <a:t> </a:t>
            </a:r>
            <a:r>
              <a:rPr lang="en-US" b="1" dirty="0"/>
              <a:t>propagation</a:t>
            </a:r>
            <a:r>
              <a:rPr lang="en-US" dirty="0"/>
              <a:t> and </a:t>
            </a:r>
            <a:r>
              <a:rPr lang="en-US" b="1" dirty="0"/>
              <a:t>trainer</a:t>
            </a:r>
            <a:r>
              <a:rPr lang="en-US" dirty="0"/>
              <a:t> functions?</a:t>
            </a:r>
          </a:p>
          <a:p>
            <a:pPr marL="514350" indent="-514350">
              <a:buFont typeface="+mj-lt"/>
              <a:buAutoNum type="arabicPeriod" startAt="14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584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95FE-84E8-94C7-4598-E1272BDD9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Coding a Neuron and a Neural Network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B79D7E-DAF8-AB22-143E-034BD17DF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34" y="1446459"/>
            <a:ext cx="8449558" cy="531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20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D43926C-6B91-0C8F-E5E2-B1ABBCC4C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17" y="214086"/>
            <a:ext cx="9916566" cy="626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72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76A7B-B6D2-6F67-1336-912BCD961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Defining a minimal Neural Network 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defining a minimal Neural Network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order to define a minimal neural network, we need two things:</a:t>
                </a:r>
              </a:p>
              <a:p>
                <a:r>
                  <a:rPr lang="en-GB" dirty="0"/>
                  <a:t>First, an </a:t>
                </a:r>
                <a:r>
                  <a:rPr lang="en-GB" b="1" dirty="0"/>
                  <a:t>__</a:t>
                </a:r>
                <a:r>
                  <a:rPr lang="en-GB" b="1" dirty="0" err="1"/>
                  <a:t>init</a:t>
                </a:r>
                <a:r>
                  <a:rPr lang="en-GB" b="1" dirty="0"/>
                  <a:t>__ method, </a:t>
                </a:r>
                <a:r>
                  <a:rPr lang="en-GB" dirty="0"/>
                  <a:t>listing the </a:t>
                </a:r>
                <a:r>
                  <a:rPr lang="en-GB" b="1" dirty="0"/>
                  <a:t>trainable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for the model.</a:t>
                </a:r>
              </a:p>
              <a:p>
                <a:r>
                  <a:rPr lang="en-GB" dirty="0"/>
                  <a:t>In our case that is a </a:t>
                </a:r>
                <a:r>
                  <a:rPr lang="en-GB" b="1" dirty="0"/>
                  <a:t>weight</a:t>
                </a:r>
                <a:r>
                  <a:rPr lang="en-GB" dirty="0"/>
                  <a:t> </a:t>
                </a:r>
                <a:r>
                  <a:rPr lang="en-GB" b="1" dirty="0"/>
                  <a:t>vector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with 2 elements and a single scalar </a:t>
                </a:r>
                <a:r>
                  <a:rPr lang="en-GB" b="1" dirty="0"/>
                  <a:t>bias</a:t>
                </a:r>
                <a:r>
                  <a:rPr lang="en-GB" dirty="0"/>
                  <a:t> value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Second, a </a:t>
                </a:r>
                <a:r>
                  <a:rPr lang="en-GB" b="1" dirty="0"/>
                  <a:t>forward</a:t>
                </a:r>
                <a:r>
                  <a:rPr lang="en-GB" dirty="0"/>
                  <a:t> </a:t>
                </a:r>
                <a:r>
                  <a:rPr lang="en-GB" b="1" dirty="0"/>
                  <a:t>method</a:t>
                </a:r>
                <a:r>
                  <a:rPr lang="en-GB" dirty="0"/>
                  <a:t>, which will be used to formulate predictions for any set of given inputs.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</a:t>
                </a:r>
                <a:r>
                  <a:rPr lang="en-GB" dirty="0"/>
                  <a:t> </a:t>
                </a:r>
                <a:r>
                  <a:rPr lang="en-GB" b="1" dirty="0"/>
                  <a:t>formula</a:t>
                </a:r>
                <a:r>
                  <a:rPr lang="en-GB" dirty="0"/>
                  <a:t> is simply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519C1F-4F41-1C15-474C-87B353226D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68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09422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EA64E1-9657-6395-FB7C-E89FCA869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13" y="9331"/>
            <a:ext cx="9066623" cy="68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8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FCDDC-F493-891C-2E09-5E83E3281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D6F20-0ADA-E25F-255A-06B421904C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takes care of the first three elements of a machine learning model (task, dataset, model).</a:t>
            </a:r>
          </a:p>
          <a:p>
            <a:r>
              <a:rPr lang="en-GB" dirty="0"/>
              <a:t>The fourth element we need is a loss function.</a:t>
            </a:r>
          </a:p>
          <a:p>
            <a:r>
              <a:rPr lang="en-GB" dirty="0"/>
              <a:t>As this is a regression class again, we can reuse the MSE loss and add a method to our class.</a:t>
            </a:r>
          </a:p>
          <a:p>
            <a:r>
              <a:rPr lang="en-GB" dirty="0"/>
              <a:t>We will also reuse the forward method we just coded to make predictions and then compared said predictions with the expected outputs from our dataset.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69178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332CD-4029-25C5-BAAD-7B2AC3A2F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4933" y="1700845"/>
            <a:ext cx="8662133" cy="515715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1E37038-764C-E08B-C9DF-A2C602A75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Adding a loss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42605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5302F-B7B2-26CD-EB4B-FB867D53A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8799"/>
                <a:ext cx="4390292" cy="502920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Technically, our Neural Network could operate with any number of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SG" dirty="0"/>
                  <a:t> and any number of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pPr marL="0" indent="0">
                  <a:buNone/>
                </a:pPr>
                <a:r>
                  <a:rPr lang="en-SG" dirty="0"/>
                  <a:t>We would simply need to adjust the sizes of the parameters, making:</a:t>
                </a: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matrix,</a:t>
                </a:r>
              </a:p>
              <a:p>
                <a:r>
                  <a:rPr lang="en-SG" dirty="0"/>
                  <a:t>B as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vector.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518979B-485A-1F91-718D-3D2067DBEA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8799"/>
                <a:ext cx="4390292" cy="5029201"/>
              </a:xfrm>
              <a:blipFill>
                <a:blip r:embed="rId2"/>
                <a:stretch>
                  <a:fillRect l="-2917" t="-1939" r="-97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AB4E7E0-9F9E-53A8-41D4-0D1078EC5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066" y="1417638"/>
            <a:ext cx="6859934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5565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Following the logic of our </a:t>
                </a:r>
                <a:r>
                  <a:rPr lang="en-GB" dirty="0" err="1"/>
                  <a:t>SimpleNeuralNet</a:t>
                </a:r>
                <a:r>
                  <a:rPr lang="en-GB" dirty="0"/>
                  <a:t>, we could now implement a Shallow Neural Network, with its own class </a:t>
                </a:r>
                <a:r>
                  <a:rPr lang="en-GB" dirty="0" err="1"/>
                  <a:t>ShallowNeuralNet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 will simply include two processing layers instead of just one, both implementing a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𝑊𝑋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operation of some sort.</a:t>
                </a:r>
              </a:p>
              <a:p>
                <a:r>
                  <a:rPr lang="en-GB" dirty="0"/>
                  <a:t>The first layer, will produce receive inputs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produce outputs with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/>
                  <a:t>. </a:t>
                </a:r>
              </a:p>
              <a:p>
                <a:r>
                  <a:rPr lang="en-GB" dirty="0"/>
                  <a:t>The second layer, also called </a:t>
                </a:r>
                <a:r>
                  <a:rPr lang="en-GB" b="1" dirty="0"/>
                  <a:t>hidden</a:t>
                </a:r>
                <a:r>
                  <a:rPr lang="en-GB" dirty="0"/>
                  <a:t> </a:t>
                </a:r>
                <a:r>
                  <a:rPr lang="en-GB" b="1" dirty="0"/>
                  <a:t>layer</a:t>
                </a:r>
                <a:r>
                  <a:rPr lang="en-GB" dirty="0"/>
                  <a:t>, will produce receive inputs from the previous layer with dimensionality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will produce outputs matching the dimensionality of the outputs in our dataset, that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for this layer will therefore be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× </m:t>
                    </m:r>
                    <m:sSub>
                      <m:sSubPr>
                        <m:ctrlPr>
                          <a:rPr lang="en-GB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, and the matrix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will be a simple 1D vector with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A2AD8076-6887-CB42-016B-8FBD46BE46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928" t="-2421" r="-110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7950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Scaling up with more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Changes:</a:t>
                </a:r>
              </a:p>
              <a:p>
                <a:r>
                  <a:rPr lang="en-GB" dirty="0"/>
                  <a:t>Weights and biases are now randomly generated, instead of being passed to the </a:t>
                </a:r>
                <a:r>
                  <a:rPr lang="en-GB" dirty="0" err="1"/>
                  <a:t>init</a:t>
                </a:r>
                <a:r>
                  <a:rPr lang="en-GB" dirty="0"/>
                  <a:t> method.</a:t>
                </a:r>
              </a:p>
              <a:p>
                <a:r>
                  <a:rPr lang="en-GB" dirty="0"/>
                  <a:t>We pass the expected sizes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SG" dirty="0"/>
                  <a:t> instead.</a:t>
                </a:r>
              </a:p>
              <a:p>
                <a:r>
                  <a:rPr lang="en-SG" dirty="0"/>
                  <a:t>Initializing as normal random with zero mean and variance 1.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351BBB68-C97A-F968-8AD2-DE508BF2C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75138" y="1825625"/>
                <a:ext cx="4064000" cy="4942498"/>
              </a:xfrm>
              <a:blipFill>
                <a:blip r:embed="rId3"/>
                <a:stretch>
                  <a:fillRect l="-3153" t="-1973" r="-15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Machine Learning. It is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Note: </a:t>
                </a:r>
                <a:r>
                  <a:rPr lang="en-GB" dirty="0"/>
                  <a:t>Sometimes, the notation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GB" dirty="0"/>
                  <a:t> is used instead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387514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366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290647"/>
            <a:ext cx="332154" cy="10424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13842-7F62-CF52-EA5A-6F60E0A45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training procedure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8A6B828-D9CD-5DA9-3D1E-6F24E022D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At the moment, we have coded a model that can initialize trainable parameters randomly, formulate predictions and evaluate its own performance.</a:t>
            </a:r>
          </a:p>
          <a:p>
            <a:r>
              <a:rPr lang="en-GB" dirty="0"/>
              <a:t>It is great, but we have no way to compute the weights manually.</a:t>
            </a:r>
          </a:p>
          <a:p>
            <a:r>
              <a:rPr lang="en-GB" dirty="0"/>
              <a:t>We can only try a few different initialization and pray the RNG gods to give us trainable parameters with a good loss.</a:t>
            </a:r>
          </a:p>
          <a:p>
            <a:r>
              <a:rPr lang="en-GB" b="1" dirty="0"/>
              <a:t>We need a training</a:t>
            </a:r>
            <a:br>
              <a:rPr lang="en-GB" b="1" dirty="0"/>
            </a:br>
            <a:r>
              <a:rPr lang="en-GB" b="1" dirty="0"/>
              <a:t>procedure!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78C1D-9A19-BD60-AD2B-0ACC41A21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85" y="4548090"/>
            <a:ext cx="6133804" cy="230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47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backpropagation mechanism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A41464-B2B5-4EE7-DEF2-910D29FE3D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Backpropagation</a:t>
            </a:r>
            <a:r>
              <a:rPr lang="en-GB" dirty="0"/>
              <a:t> is an </a:t>
            </a:r>
            <a:r>
              <a:rPr lang="en-GB" b="1" dirty="0"/>
              <a:t>algorithm</a:t>
            </a:r>
            <a:r>
              <a:rPr lang="en-GB" dirty="0"/>
              <a:t> used to </a:t>
            </a:r>
            <a:r>
              <a:rPr lang="en-GB" b="1" dirty="0"/>
              <a:t>train</a:t>
            </a:r>
            <a:r>
              <a:rPr lang="en-GB" dirty="0"/>
              <a:t> neural networks.</a:t>
            </a:r>
          </a:p>
          <a:p>
            <a:pPr marL="0" indent="0">
              <a:buNone/>
            </a:pPr>
            <a:r>
              <a:rPr lang="en-GB" dirty="0"/>
              <a:t>It is a type of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algorithm that allows the network to learn by </a:t>
            </a:r>
            <a:r>
              <a:rPr lang="en-GB" b="1" dirty="0"/>
              <a:t>adjusting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weights</a:t>
            </a:r>
            <a:r>
              <a:rPr lang="en-GB" dirty="0"/>
              <a:t> of the connections between the neurons in the network.</a:t>
            </a:r>
          </a:p>
          <a:p>
            <a:pPr marL="0" indent="0">
              <a:buNone/>
            </a:pPr>
            <a:r>
              <a:rPr lang="en-GB" dirty="0"/>
              <a:t>Introduced for the first time in [Rumelhart1986].</a:t>
            </a:r>
          </a:p>
          <a:p>
            <a:pPr marL="0" indent="0">
              <a:buNone/>
            </a:pPr>
            <a:r>
              <a:rPr lang="en-GB" dirty="0"/>
              <a:t>Or was it? </a:t>
            </a:r>
            <a:r>
              <a:rPr lang="en-US" dirty="0"/>
              <a:t>[Medium2020]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Backpropagation will tell our model </a:t>
                </a:r>
                <a:r>
                  <a:rPr lang="en-GB" b="1" dirty="0"/>
                  <a:t>how</a:t>
                </a:r>
                <a:r>
                  <a:rPr lang="en-GB" dirty="0"/>
                  <a:t> </a:t>
                </a:r>
                <a:r>
                  <a:rPr lang="en-GB" b="1" dirty="0"/>
                  <a:t>to</a:t>
                </a:r>
                <a:r>
                  <a:rPr lang="en-GB" dirty="0"/>
                  <a:t> </a:t>
                </a:r>
                <a:r>
                  <a:rPr lang="en-GB" b="1" dirty="0"/>
                  <a:t>adjust</a:t>
                </a:r>
                <a:r>
                  <a:rPr lang="en-GB" dirty="0"/>
                  <a:t>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matrices to improve its loss and prediction capabilities.</a:t>
                </a:r>
              </a:p>
              <a:p>
                <a:pPr marL="0" indent="0">
                  <a:buNone/>
                </a:pPr>
                <a:r>
                  <a:rPr lang="en-GB" dirty="0"/>
                  <a:t>This process is called, </a:t>
                </a:r>
                <a:r>
                  <a:rPr lang="en-GB" b="1" dirty="0"/>
                  <a:t>backpropagation</a:t>
                </a:r>
                <a:r>
                  <a:rPr lang="en-GB" dirty="0"/>
                  <a:t> and will be implemented in the </a:t>
                </a:r>
                <a:r>
                  <a:rPr lang="en-GB" b="1" dirty="0"/>
                  <a:t>backward()</a:t>
                </a:r>
                <a:r>
                  <a:rPr lang="en-GB" dirty="0"/>
                  <a:t> method of our model.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6015A871-4BC2-F7F0-8601-4602D259B7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87137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0" dirty="0"/>
                  <a:t>While our Neural Network seems to be complicated in its architecture, at the end of the day, training it simply consists of solving the optimization problem below.</a:t>
                </a:r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𝑝𝑟𝑒𝑑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)−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f>
                                        <m:f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𝑀</m:t>
                                          </m:r>
                                        </m:den>
                                      </m:f>
                                      <m:d>
                                        <m:d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𝑊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𝑊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𝑋</m:t>
                                              </m:r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dirty="0"/>
                  <a:t> being the number of samples in the dataset. We could use gradient descent, like we did for the Linear Regression, except that this time we have 4 parameters and a loss function that is a bit more complex.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27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77093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Let us denote </a:t>
                </a:r>
                <a:r>
                  <a:rPr lang="en-GB" dirty="0"/>
                  <a:t>the error term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can simply 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07411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16577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Since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</m:sub>
                      </m:sSub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gradient descent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i="0" dirty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GB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ϵα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Similarly, we have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ϵα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41707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FC3C7-E510-3203-5C24-A976AECCA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Chain rule,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0" dirty="0"/>
                  <a:t>Similarly,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𝐴𝑛𝑑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dirty="0"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den>
                          </m:f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ϵα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ϵα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AA41464-B2B5-4EE7-DEF2-910D29FE3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800161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ϵα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0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ϵα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3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ϵα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a:rPr lang="en-GB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ϵα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M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GB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5"/>
                <a:ext cx="4486031" cy="4351338"/>
              </a:xfrm>
              <a:blipFill>
                <a:blip r:embed="rId2"/>
                <a:stretch>
                  <a:fillRect l="-285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the sigmoid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dirty="0"/>
                  <a:t> is an important function used in </a:t>
                </a:r>
                <a:r>
                  <a:rPr lang="en-GB" dirty="0" err="1"/>
                  <a:t>Machne</a:t>
                </a:r>
                <a:r>
                  <a:rPr lang="en-GB" dirty="0"/>
                  <a:t> Learning. It is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sigmoid function has the following properties:</a:t>
                </a: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∀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,  0 &lt;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&lt;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lim>
                      </m:limLow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err="1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→∞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= 1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(0) = 0.5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BC4F682-033E-B20F-FF45-E910D6FD64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0150" y="0"/>
            <a:ext cx="103516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926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6F73953-A2CE-A62E-D071-2A65983D9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723" y="1825625"/>
            <a:ext cx="5689600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Effect of the backpropagation</a:t>
            </a:r>
          </a:p>
          <a:p>
            <a:r>
              <a:rPr lang="en-GB" dirty="0"/>
              <a:t>Every time we call the backward() method, our model will update its parameters,</a:t>
            </a:r>
          </a:p>
          <a:p>
            <a:r>
              <a:rPr lang="en-GB" dirty="0"/>
              <a:t>Eventually becoming better and better at the task in question.</a:t>
            </a:r>
          </a:p>
          <a:p>
            <a:r>
              <a:rPr lang="en-GB" dirty="0"/>
              <a:t>This can be seen by looking at the loss values decreasing after each iteration of the backward() method.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14E21-5814-E30A-0474-771DE2E6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40" y="1195635"/>
            <a:ext cx="5353797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1691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338604" y="1761211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8" y="2747847"/>
            <a:ext cx="11321603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4" y="365125"/>
            <a:ext cx="3862874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</a:t>
            </a:r>
            <a:r>
              <a:rPr lang="en-US"/>
              <a:t>(Week 1</a:t>
            </a:r>
            <a:r>
              <a:rPr lang="en-US" dirty="0"/>
              <a:t>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Reminders of Machine Learning</a:t>
            </a:r>
          </a:p>
          <a:p>
            <a:r>
              <a:rPr lang="en-US" dirty="0"/>
              <a:t>Linear</a:t>
            </a:r>
          </a:p>
          <a:p>
            <a:r>
              <a:rPr lang="en-US" dirty="0"/>
              <a:t>Using a normal equation to train a linear regression</a:t>
            </a:r>
          </a:p>
          <a:p>
            <a:r>
              <a:rPr lang="en-US" dirty="0"/>
              <a:t>Gradient descent as a training procedure for linear regression</a:t>
            </a:r>
          </a:p>
          <a:p>
            <a:r>
              <a:rPr lang="en-US" dirty="0"/>
              <a:t>Polynomial Regression</a:t>
            </a:r>
          </a:p>
          <a:p>
            <a:r>
              <a:rPr lang="en-US" dirty="0"/>
              <a:t>Regularization in Ridge/Lasso Regression</a:t>
            </a:r>
          </a:p>
          <a:p>
            <a:r>
              <a:rPr lang="en-US" dirty="0"/>
              <a:t>Train-test split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Overfitting and underfitting</a:t>
            </a:r>
          </a:p>
          <a:p>
            <a:r>
              <a:rPr lang="en-GB" dirty="0"/>
              <a:t>Generalization</a:t>
            </a:r>
          </a:p>
          <a:p>
            <a:r>
              <a:rPr lang="en-GB" dirty="0"/>
              <a:t>Sigmoid and Logistic functions</a:t>
            </a:r>
          </a:p>
          <a:p>
            <a:r>
              <a:rPr lang="en-GB" dirty="0"/>
              <a:t>From linear regression to logistic regression</a:t>
            </a:r>
          </a:p>
          <a:p>
            <a:r>
              <a:rPr lang="en-GB" dirty="0"/>
              <a:t>Using logistic regression for binary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1)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Implementing a shallow neural network in </a:t>
            </a:r>
            <a:r>
              <a:rPr lang="en-GB" dirty="0" err="1"/>
              <a:t>Numpy</a:t>
            </a:r>
            <a:endParaRPr lang="en-GB" dirty="0"/>
          </a:p>
          <a:p>
            <a:r>
              <a:rPr lang="en-GB" dirty="0"/>
              <a:t>Forward propagation method, to formulate predictions</a:t>
            </a:r>
          </a:p>
          <a:p>
            <a:r>
              <a:rPr lang="en-GB" dirty="0"/>
              <a:t>The backpropagation mechanism, as the gradient descent on Neural Network</a:t>
            </a:r>
          </a:p>
          <a:p>
            <a:r>
              <a:rPr lang="en-GB" dirty="0"/>
              <a:t>Backward method for training and trainer functions to iterate backward iterations</a:t>
            </a:r>
          </a:p>
          <a:p>
            <a:r>
              <a:rPr lang="en-GB" dirty="0"/>
              <a:t>Performance/training curves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Initializations to break symmetries</a:t>
            </a:r>
          </a:p>
          <a:p>
            <a:r>
              <a:rPr lang="en-GB" dirty="0"/>
              <a:t>Exploding and vanishing gradients</a:t>
            </a:r>
          </a:p>
          <a:p>
            <a:r>
              <a:rPr lang="en-GB" dirty="0"/>
              <a:t>Activation functions and non-linearities in Neural Networks</a:t>
            </a:r>
          </a:p>
          <a:p>
            <a:r>
              <a:rPr lang="en-GB" dirty="0"/>
              <a:t>Advanced optimizers</a:t>
            </a:r>
          </a:p>
          <a:p>
            <a:r>
              <a:rPr lang="en-GB" dirty="0"/>
              <a:t>Validation sets, early stopping, saver and loader functions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[Géron2019] A. </a:t>
            </a:r>
            <a:r>
              <a:rPr lang="en-GB" dirty="0" err="1"/>
              <a:t>Géron</a:t>
            </a:r>
            <a:r>
              <a:rPr lang="en-GB" dirty="0"/>
              <a:t> , “How Neural Networks Work”, 2019.</a:t>
            </a:r>
          </a:p>
          <a:p>
            <a:r>
              <a:rPr lang="en-GB" dirty="0"/>
              <a:t>[Yamins2016] </a:t>
            </a:r>
            <a:r>
              <a:rPr lang="en-GB" dirty="0" err="1"/>
              <a:t>Yamins</a:t>
            </a:r>
            <a:r>
              <a:rPr lang="en-GB" dirty="0"/>
              <a:t> et al., “Deep neural networks are robust computational models of the human visual system”, 2016.</a:t>
            </a:r>
          </a:p>
          <a:p>
            <a:r>
              <a:rPr lang="en-GB" dirty="0"/>
              <a:t>[Kriegeskorte2013] </a:t>
            </a:r>
            <a:r>
              <a:rPr lang="en-GB" dirty="0" err="1"/>
              <a:t>Kriegeskorte</a:t>
            </a:r>
            <a:r>
              <a:rPr lang="en-GB" dirty="0"/>
              <a:t> and </a:t>
            </a:r>
            <a:r>
              <a:rPr lang="en-GB" dirty="0" err="1"/>
              <a:t>Kievit</a:t>
            </a:r>
            <a:r>
              <a:rPr lang="en-GB" dirty="0"/>
              <a:t>, “Neural Network Models of the Human Brain”, 2013.</a:t>
            </a:r>
          </a:p>
          <a:p>
            <a:r>
              <a:rPr lang="en-GB" dirty="0"/>
              <a:t>[Rumelhart1986] D.E.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dirty="0"/>
              <a:t>,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Williams, “Learning representations by back-propagating errors“, 1986</a:t>
            </a:r>
            <a:br>
              <a:rPr lang="en-GB" dirty="0"/>
            </a:br>
            <a:r>
              <a:rPr lang="en-GB" dirty="0">
                <a:hlinkClick r:id="rId2"/>
              </a:rPr>
              <a:t>https://www.nature.com/articles/323533a0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Geoffrey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Toronto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2"/>
              </a:rPr>
              <a:t>https://www.cs.toronto.edu/~hinton/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https://scholar.google.co.uk/citations?user=JicYPdAAAAAJ&amp;hl=en</a:t>
            </a:r>
            <a:endParaRPr lang="en-GB" dirty="0"/>
          </a:p>
          <a:p>
            <a:r>
              <a:rPr lang="en-GB" b="1" dirty="0"/>
              <a:t>David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Rumelhart</a:t>
            </a:r>
            <a:r>
              <a:rPr lang="en-GB" b="1" dirty="0"/>
              <a:t>: Former</a:t>
            </a:r>
            <a:r>
              <a:rPr lang="en-GB" dirty="0"/>
              <a:t> </a:t>
            </a:r>
            <a:r>
              <a:rPr lang="en-GB" b="1" dirty="0"/>
              <a:t>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California</a:t>
            </a:r>
            <a:r>
              <a:rPr lang="en-GB" dirty="0"/>
              <a:t>, credited for inventing </a:t>
            </a:r>
            <a:r>
              <a:rPr lang="en-GB" b="1" dirty="0"/>
              <a:t>backpropagation along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. Passed away in 2011.</a:t>
            </a:r>
            <a:br>
              <a:rPr lang="en-GB" dirty="0"/>
            </a:br>
            <a:r>
              <a:rPr lang="en-GB" dirty="0">
                <a:hlinkClick r:id="rId4"/>
              </a:rPr>
              <a:t>https://www.nytimes.com/2011/03/19/health/19rumelhart.html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451633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endParaRPr lang="en-GB" dirty="0"/>
          </a:p>
          <a:p>
            <a:r>
              <a:rPr lang="en-US" dirty="0"/>
              <a:t>[Quanta2021] “</a:t>
            </a:r>
            <a:r>
              <a:rPr lang="en-GB" dirty="0"/>
              <a:t>Artificial Neural Nets Finally Yield Clues to How Brains Learn</a:t>
            </a:r>
            <a:r>
              <a:rPr lang="en-US" dirty="0"/>
              <a:t>“, 2021.</a:t>
            </a:r>
            <a:br>
              <a:rPr lang="en-US" dirty="0"/>
            </a:br>
            <a:r>
              <a:rPr lang="en-US" dirty="0">
                <a:hlinkClick r:id="rId2"/>
              </a:rPr>
              <a:t>https://www.quantamagazine.org/artificial-neural-nets-finally-yield-clues-to-how-brains-learn-20210218/</a:t>
            </a:r>
            <a:endParaRPr lang="en-US" dirty="0"/>
          </a:p>
          <a:p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endParaRPr lang="en-GB" dirty="0"/>
          </a:p>
          <a:p>
            <a:r>
              <a:rPr lang="en-US" dirty="0"/>
              <a:t>[Medium2020] “</a:t>
            </a:r>
            <a:r>
              <a:rPr lang="en-GB" dirty="0"/>
              <a:t>Who Invented Backpropagation? Hinton Says He Didn’t, but His Work Made It Popular</a:t>
            </a:r>
            <a:r>
              <a:rPr lang="en-US" dirty="0"/>
              <a:t>“, 2020.</a:t>
            </a:r>
            <a:br>
              <a:rPr lang="en-US" dirty="0"/>
            </a:br>
            <a:r>
              <a:rPr lang="en-US" dirty="0">
                <a:hlinkClick r:id="rId2"/>
              </a:rPr>
              <a:t>https://medium.com/syncedreview/who-invented-backpropagation-hinton-says-he-didnt-but-his-work-made-it-popular-e0854504d6d1/</a:t>
            </a:r>
            <a:endParaRPr lang="en-US" dirty="0"/>
          </a:p>
          <a:p>
            <a:endParaRPr lang="en-US" dirty="0"/>
          </a:p>
          <a:p>
            <a:r>
              <a:rPr lang="en-US" dirty="0"/>
              <a:t>[MITNews2022] “</a:t>
            </a:r>
            <a:r>
              <a:rPr lang="en-GB" dirty="0"/>
              <a:t>Study urges caution when comparing neural networks to the brain”, 2022.</a:t>
            </a:r>
            <a:br>
              <a:rPr lang="en-GB" dirty="0"/>
            </a:br>
            <a:r>
              <a:rPr lang="en-US" dirty="0">
                <a:hlinkClick r:id="rId3"/>
              </a:rPr>
              <a:t>https://news.mit.edu/2022/neural-networks-brain-function-1102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040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F34AEC-3EA6-219D-81A7-B9BD2E7E11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871" y="4696097"/>
            <a:ext cx="4842662" cy="216190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F3C4DE6B-4A9F-D64A-C223-8B019D32E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recap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sigmoid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</a:t>
                </a:r>
                <a:r>
                  <a:rPr lang="en-GB" b="1" dirty="0"/>
                  <a:t>):</a:t>
                </a: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GB" dirty="0"/>
                  <a:t>Or, equivalently</a:t>
                </a:r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b="0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GB" dirty="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39F00384-78D5-1AE0-B237-9ABAFA9360E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471" t="-2241" r="-47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BA0C3D1-A680-1DB7-4CCD-05880333B6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4351338"/>
              </a:xfrm>
              <a:blipFill>
                <a:blip r:embed="rId4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560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168C-A8B7-FBE2-0183-8C332FD8F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Introducing two logistic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Similarly, let us introduce two </a:t>
                </a:r>
                <a:r>
                  <a:rPr lang="en-GB" b="1" dirty="0">
                    <a:solidFill>
                      <a:srgbClr val="00B050"/>
                    </a:solidFill>
                  </a:rPr>
                  <a:t>logistic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functions</a:t>
                </a:r>
                <a:r>
                  <a:rPr lang="en-GB" dirty="0"/>
                  <a:t>, below: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These two functions also have interesting properties.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7B4F07-EB70-8BF3-73A3-76EFC1C582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)=−∞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i="0" dirty="0" smtClean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→1</m:t>
                          </m:r>
                        </m:lim>
                      </m:limLow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−∞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(0.5)=−</m:t>
                      </m:r>
                      <m:r>
                        <m:rPr>
                          <m:sty m:val="p"/>
                        </m:rPr>
                        <a:rPr lang="en-GB" i="0" dirty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GB" i="0" dirty="0" smtClean="0">
                          <a:latin typeface="Cambria Math" panose="02040503050406030204" pitchFamily="18" charset="0"/>
                        </a:rPr>
                        <m:t>⁡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(2)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24B6C00-CDCA-7753-FD92-73BE0C88A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816600" cy="5032374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DD36D8E9-EC44-BBB5-12EC-8C34D43F1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828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2832</TotalTime>
  <Words>4225</Words>
  <Application>Microsoft Office PowerPoint</Application>
  <PresentationFormat>Widescreen</PresentationFormat>
  <Paragraphs>393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Calibri</vt:lpstr>
      <vt:lpstr>Calibri Light</vt:lpstr>
      <vt:lpstr>Cambria Math</vt:lpstr>
      <vt:lpstr>Office Theme</vt:lpstr>
      <vt:lpstr>50.039 Theory and Practice of Deep Learning W1-S3 Introduction and Machine Learning Reminders</vt:lpstr>
      <vt:lpstr>About this week (Week 1)</vt:lpstr>
      <vt:lpstr>About this week (Week 1)</vt:lpstr>
      <vt:lpstr>About this week (Week 1)</vt:lpstr>
      <vt:lpstr>Introducing the sigmoid function</vt:lpstr>
      <vt:lpstr>Introducing the sigmoid function</vt:lpstr>
      <vt:lpstr>Introducing two logistic functions</vt:lpstr>
      <vt:lpstr>To recap</vt:lpstr>
      <vt:lpstr>Introducing two logistic functions</vt:lpstr>
      <vt:lpstr>Introducing two logistic functions</vt:lpstr>
      <vt:lpstr>Introducing two logistic functions</vt:lpstr>
      <vt:lpstr>Introducing two logistic functions</vt:lpstr>
      <vt:lpstr>Mock dataset generation</vt:lpstr>
      <vt:lpstr>PowerPoint Presentation</vt:lpstr>
      <vt:lpstr>PowerPoint Presentation</vt:lpstr>
      <vt:lpstr>A quick word about expert systems</vt:lpstr>
      <vt:lpstr>A quick word about expert systems</vt:lpstr>
      <vt:lpstr>From Linear Regression to Logistic Regression</vt:lpstr>
      <vt:lpstr>From Linear Regression to Logistic Regression</vt:lpstr>
      <vt:lpstr>From Linear Regression to Logistic Regression</vt:lpstr>
      <vt:lpstr>PowerPoint Presentation</vt:lpstr>
      <vt:lpstr>Training a logistic regressor</vt:lpstr>
      <vt:lpstr>The log-likelihood function and loss</vt:lpstr>
      <vt:lpstr>The log-likelihood function and loss</vt:lpstr>
      <vt:lpstr>Implementing the log-likelihood loss</vt:lpstr>
      <vt:lpstr>Training a logistic regressor</vt:lpstr>
      <vt:lpstr>PowerPoint Presentation</vt:lpstr>
      <vt:lpstr>Evaluating the logistic regression model</vt:lpstr>
      <vt:lpstr>Evaluating the logistic regression model</vt:lpstr>
      <vt:lpstr>A bit of biology</vt:lpstr>
      <vt:lpstr>A bit of biology</vt:lpstr>
      <vt:lpstr>A bit of biology</vt:lpstr>
      <vt:lpstr>Starting with a mock dataset, again</vt:lpstr>
      <vt:lpstr>Starting with a mock dataset, again</vt:lpstr>
      <vt:lpstr>PowerPoint Presentation</vt:lpstr>
      <vt:lpstr>PowerPoint Presentation</vt:lpstr>
      <vt:lpstr>PowerPoint Presentation</vt:lpstr>
      <vt:lpstr>Coding a Neuron and a Neural Network</vt:lpstr>
      <vt:lpstr>Coding a Neuron and a Neural Network</vt:lpstr>
      <vt:lpstr>Coding a Neuron and a Neural Network</vt:lpstr>
      <vt:lpstr>PowerPoint Presentation</vt:lpstr>
      <vt:lpstr>Defining a minimal Neural Network </vt:lpstr>
      <vt:lpstr>PowerPoint Presentation</vt:lpstr>
      <vt:lpstr>Adding a loss</vt:lpstr>
      <vt:lpstr>Adding a loss</vt:lpstr>
      <vt:lpstr>Scaling up with more parameters</vt:lpstr>
      <vt:lpstr>Scaling up with more layers</vt:lpstr>
      <vt:lpstr>Scaling up with more layers</vt:lpstr>
      <vt:lpstr>Our NN class</vt:lpstr>
      <vt:lpstr>PowerPoint Presentation</vt:lpstr>
      <vt:lpstr>The need for a training procedure</vt:lpstr>
      <vt:lpstr>The backpropagation mechanism</vt:lpstr>
      <vt:lpstr>Backpropagation in our model</vt:lpstr>
      <vt:lpstr>Chain rule, to the rescue!</vt:lpstr>
      <vt:lpstr>Chain rule, to the rescue!</vt:lpstr>
      <vt:lpstr>Chain rule, to the rescue!</vt:lpstr>
      <vt:lpstr>Chain rule, to the rescue!</vt:lpstr>
      <vt:lpstr>Backpropagation in our model</vt:lpstr>
      <vt:lpstr>Backpropagation in our model</vt:lpstr>
      <vt:lpstr>Backpropagation in our model</vt:lpstr>
      <vt:lpstr>Trainer function for our model</vt:lpstr>
      <vt:lpstr>Trainer function for our model</vt:lpstr>
      <vt:lpstr>Trainer function for our model</vt:lpstr>
      <vt:lpstr>Finally, add the trainer function and the performance curves function as methods to our class.</vt:lpstr>
      <vt:lpstr>Conclusion (Week 1)</vt:lpstr>
      <vt:lpstr>Conclusion (Week 1)</vt:lpstr>
      <vt:lpstr>Learn more about these topics</vt:lpstr>
      <vt:lpstr>Learn more about these topics</vt:lpstr>
      <vt:lpstr>Twitter, the theater for AI/DL drama and announcements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2023-01-25T08:06:16Z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